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Exo 2 Medium"/>
      <p:regular r:id="rId14"/>
      <p:bold r:id="rId15"/>
      <p:italic r:id="rId16"/>
      <p:boldItalic r:id="rId17"/>
    </p:embeddedFont>
    <p:embeddedFont>
      <p:font typeface="Exo 2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3">
          <p15:clr>
            <a:srgbClr val="747775"/>
          </p15:clr>
        </p15:guide>
        <p15:guide id="2" pos="5443">
          <p15:clr>
            <a:srgbClr val="747775"/>
          </p15:clr>
        </p15:guide>
        <p15:guide id="3" pos="510">
          <p15:clr>
            <a:srgbClr val="747775"/>
          </p15:clr>
        </p15:guide>
        <p15:guide id="4" pos="567">
          <p15:clr>
            <a:srgbClr val="747775"/>
          </p15:clr>
        </p15:guide>
        <p15:guide id="5" orient="horz" pos="3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9746F2-9552-487A-B4EB-85716D7976B7}">
  <a:tblStyle styleId="{5B9746F2-9552-487A-B4EB-85716D7976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 orient="horz"/>
        <p:guide pos="5443"/>
        <p:guide pos="510"/>
        <p:guide pos="567"/>
        <p:guide pos="3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Exo2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Exo2Medium-bold.fntdata"/><Relationship Id="rId14" Type="http://schemas.openxmlformats.org/officeDocument/2006/relationships/font" Target="fonts/Exo2Medium-regular.fntdata"/><Relationship Id="rId17" Type="http://schemas.openxmlformats.org/officeDocument/2006/relationships/font" Target="fonts/Exo2Medium-boldItalic.fntdata"/><Relationship Id="rId16" Type="http://schemas.openxmlformats.org/officeDocument/2006/relationships/font" Target="fonts/Exo2Medium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Exo2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Exo2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36cae76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36cae76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36cae768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36cae768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36cae7685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36cae7685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36cae7685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36cae7685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36cae7685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736cae7685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36cae7685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36cae7685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36cae7685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36cae7685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trategiesforchange.or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2Blk5hLlYpyFLeF-0bnoVLhRjUjxR5e8JFCiR0rNDkY/edit?tab=t.0#heading=h.z2mndfmnsvus" TargetMode="External"/><Relationship Id="rId4" Type="http://schemas.openxmlformats.org/officeDocument/2006/relationships/hyperlink" Target="https://docs.google.com/document/d/12Blk5hLlYpyFLeF-0bnoVLhRjUjxR5e8JFCiR0rNDkY/edit?tab=t.0#heading=h.z2mndfmnsvus" TargetMode="External"/><Relationship Id="rId5" Type="http://schemas.openxmlformats.org/officeDocument/2006/relationships/hyperlink" Target="https://docs.google.com/document/d/10OwxOmedUNsEtsmWgMUZTHkw1AJ4f7mi6Buhx3pEh_o/edit?usp=drive_link" TargetMode="External"/><Relationship Id="rId6" Type="http://schemas.openxmlformats.org/officeDocument/2006/relationships/hyperlink" Target="https://docs.google.com/document/d/1BsyzwpnPqcITybasruz4-jycCC2gAp6kr6vBLKxRjN8/edit?usp=drive_link" TargetMode="External"/><Relationship Id="rId7" Type="http://schemas.openxmlformats.org/officeDocument/2006/relationships/hyperlink" Target="https://docs.google.com/document/d/1UvzST3G4pJ7PRfHi6uZ_eWO_VadtyegzXT7C1DOawlY/edit?usp=drive_link" TargetMode="External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B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59000" y="357725"/>
            <a:ext cx="6445800" cy="24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600">
                <a:latin typeface="Exo 2"/>
                <a:ea typeface="Exo 2"/>
                <a:cs typeface="Exo 2"/>
                <a:sym typeface="Exo 2"/>
              </a:rPr>
              <a:t>Как эффективно разработать стратегию общественной кампании?</a:t>
            </a:r>
            <a:endParaRPr b="1" sz="4400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59000" y="2369150"/>
            <a:ext cx="4887000" cy="16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Инструменты стратегического анализа для команд</a:t>
            </a:r>
            <a:endParaRPr sz="2500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sz="3240">
              <a:solidFill>
                <a:srgbClr val="182A34"/>
              </a:solidFill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040">
              <a:solidFill>
                <a:srgbClr val="DEFBFF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56" name="Google Shape;56;p13" title="Group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25" y="4199450"/>
            <a:ext cx="1762400" cy="4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Group 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25" y="4216225"/>
            <a:ext cx="1633201" cy="4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Group 2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1201007">
            <a:off x="4862326" y="2196536"/>
            <a:ext cx="5774252" cy="493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B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 title="Group 2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700" y="551550"/>
            <a:ext cx="1633201" cy="4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486100" y="415850"/>
            <a:ext cx="5904300" cy="8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300">
                <a:latin typeface="Exo 2"/>
                <a:ea typeface="Exo 2"/>
                <a:cs typeface="Exo 2"/>
                <a:sym typeface="Exo 2"/>
              </a:rPr>
              <a:t>Какие проблемы возникают без стратегии?</a:t>
            </a:r>
            <a:endParaRPr b="1" sz="2300"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2600">
              <a:latin typeface="Exo 2"/>
              <a:ea typeface="Exo 2"/>
              <a:cs typeface="Exo 2"/>
              <a:sym typeface="Exo 2"/>
            </a:endParaRPr>
          </a:p>
        </p:txBody>
      </p:sp>
      <p:graphicFrame>
        <p:nvGraphicFramePr>
          <p:cNvPr id="65" name="Google Shape;65;p14"/>
          <p:cNvGraphicFramePr/>
          <p:nvPr/>
        </p:nvGraphicFramePr>
        <p:xfrm>
          <a:off x="522000" y="152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{5B9746F2-9552-487A-B4EB-85716D7976B7}</a:tableStyleId>
              </a:tblPr>
              <a:tblGrid>
                <a:gridCol w="3266600"/>
                <a:gridCol w="989400"/>
                <a:gridCol w="3844000"/>
              </a:tblGrid>
              <a:tr h="966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2100">
                          <a:solidFill>
                            <a:schemeClr val="accent2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Размытые цели </a:t>
                      </a:r>
                      <a:endParaRPr sz="2100">
                        <a:solidFill>
                          <a:schemeClr val="accent2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544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100">
                          <a:solidFill>
                            <a:schemeClr val="accent2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→ </a:t>
                      </a:r>
                      <a:endParaRPr b="1" sz="2100">
                        <a:solidFill>
                          <a:schemeClr val="accent2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2100">
                          <a:solidFill>
                            <a:schemeClr val="accent2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трудно добиться результата</a:t>
                      </a:r>
                      <a:endParaRPr b="1" sz="2100">
                        <a:solidFill>
                          <a:schemeClr val="accent2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98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2100">
                          <a:solidFill>
                            <a:schemeClr val="accent2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Разброс ресурсов</a:t>
                      </a:r>
                      <a:endParaRPr sz="2100">
                        <a:solidFill>
                          <a:schemeClr val="accent2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544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2100">
                          <a:solidFill>
                            <a:schemeClr val="accent2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→ </a:t>
                      </a:r>
                      <a:endParaRPr sz="2100">
                        <a:solidFill>
                          <a:schemeClr val="accent2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B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2100">
                          <a:solidFill>
                            <a:schemeClr val="accent2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действия не приводят к изменениям</a:t>
                      </a:r>
                      <a:endParaRPr sz="2100">
                        <a:solidFill>
                          <a:schemeClr val="accent2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BFF"/>
                    </a:solidFill>
                  </a:tcPr>
                </a:tc>
              </a:tr>
              <a:tr h="1013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2100">
                          <a:solidFill>
                            <a:schemeClr val="accent2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Непонимание влияния </a:t>
                      </a:r>
                      <a:endParaRPr b="1" sz="2100">
                        <a:solidFill>
                          <a:schemeClr val="accent2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544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2100">
                          <a:solidFill>
                            <a:schemeClr val="accent2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→</a:t>
                      </a:r>
                      <a:endParaRPr b="1" sz="2100">
                        <a:solidFill>
                          <a:schemeClr val="accent2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544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100">
                          <a:solidFill>
                            <a:schemeClr val="accent2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союзники и противники не учтены</a:t>
                      </a:r>
                      <a:endParaRPr sz="2100">
                        <a:solidFill>
                          <a:schemeClr val="accent2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B1C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B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title="Group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750" y="450000"/>
            <a:ext cx="1633201" cy="4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654863" y="288750"/>
            <a:ext cx="58827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/>
              <a:t>Что даёт ясная стратегия. Реалистичный план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72" name="Google Shape;72;p15" title="1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75" y="1530000"/>
            <a:ext cx="299375" cy="63209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654875" y="1896450"/>
            <a:ext cx="2459100" cy="2783700"/>
          </a:xfrm>
          <a:prstGeom prst="roundRect">
            <a:avLst>
              <a:gd fmla="val 14582" name="adj"/>
            </a:avLst>
          </a:prstGeom>
          <a:solidFill>
            <a:srgbClr val="007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4294967295" type="subTitle"/>
          </p:nvPr>
        </p:nvSpPr>
        <p:spPr>
          <a:xfrm>
            <a:off x="794900" y="1993475"/>
            <a:ext cx="2190300" cy="25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Понимание своих союзников и оппонентов. </a:t>
            </a:r>
            <a:endParaRPr b="1" sz="1700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Кто они? Чего хотят? Как будут участвовать/реагировать на наши действия?</a:t>
            </a:r>
            <a:endParaRPr sz="1600">
              <a:solidFill>
                <a:schemeClr val="lt1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75" name="Google Shape;75;p15" title="1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1144" y="1530000"/>
            <a:ext cx="446381" cy="6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1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5358" y="1530000"/>
            <a:ext cx="421393" cy="6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3312200" y="1896450"/>
            <a:ext cx="2592000" cy="2783700"/>
          </a:xfrm>
          <a:prstGeom prst="roundRect">
            <a:avLst>
              <a:gd fmla="val 14582" name="adj"/>
            </a:avLst>
          </a:prstGeom>
          <a:solidFill>
            <a:srgbClr val="FEA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4294967295" type="subTitle"/>
          </p:nvPr>
        </p:nvSpPr>
        <p:spPr>
          <a:xfrm>
            <a:off x="3448825" y="1993475"/>
            <a:ext cx="2433600" cy="25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accent2"/>
                </a:solidFill>
                <a:latin typeface="Exo 2"/>
                <a:ea typeface="Exo 2"/>
                <a:cs typeface="Exo 2"/>
                <a:sym typeface="Exo 2"/>
              </a:rPr>
              <a:t>Понимание себя. </a:t>
            </a:r>
            <a:endParaRPr b="1" sz="1700">
              <a:solidFill>
                <a:schemeClr val="accent2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accent2"/>
                </a:solidFill>
                <a:latin typeface="Exo 2"/>
                <a:ea typeface="Exo 2"/>
                <a:cs typeface="Exo 2"/>
                <a:sym typeface="Exo 2"/>
              </a:rPr>
              <a:t>Почему наш план должен сработать? Какой наш опыт применим в данной ситуации, а какой — нет.</a:t>
            </a:r>
            <a:endParaRPr sz="1600">
              <a:solidFill>
                <a:schemeClr val="accent2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182A34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6098225" y="1888650"/>
            <a:ext cx="2592000" cy="2791500"/>
          </a:xfrm>
          <a:prstGeom prst="roundRect">
            <a:avLst>
              <a:gd fmla="val 14582" name="adj"/>
            </a:avLst>
          </a:prstGeom>
          <a:solidFill>
            <a:srgbClr val="00B1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4294967295" type="subTitle"/>
          </p:nvPr>
        </p:nvSpPr>
        <p:spPr>
          <a:xfrm>
            <a:off x="6227350" y="1993475"/>
            <a:ext cx="2433600" cy="25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Понимание своих ресурсов. </a:t>
            </a:r>
            <a:endParaRPr b="1" sz="1700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Какими ресурсами мы обладаем для реализации нашего плана, а какие еще надо привлечь? У кого эти ресурсы есть?</a:t>
            </a:r>
            <a:endParaRPr sz="1600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50">
              <a:solidFill>
                <a:schemeClr val="lt1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B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443250" y="812852"/>
            <a:ext cx="8257500" cy="2847600"/>
          </a:xfrm>
          <a:prstGeom prst="roundRect">
            <a:avLst>
              <a:gd fmla="val 20817" name="adj"/>
            </a:avLst>
          </a:prstGeom>
          <a:solidFill>
            <a:srgbClr val="FEAF86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654625" y="1184550"/>
            <a:ext cx="78867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Если вы не можете дать конкретные ответы на вопросы предыдущего слайда </a:t>
            </a:r>
            <a:br>
              <a:rPr b="1" lang="ru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</a:br>
            <a:r>
              <a:rPr b="1" lang="ru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(или в команде есть разногласия по ним), </a:t>
            </a:r>
            <a:r>
              <a:rPr b="1" lang="ru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значит, </a:t>
            </a:r>
            <a:r>
              <a:rPr b="1" lang="ru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стратегии пока нет</a:t>
            </a:r>
            <a:endParaRPr b="1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87" name="Google Shape;87;p16" title="Group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25" y="4290175"/>
            <a:ext cx="1348525" cy="3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 title="с доком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6750" y="2150808"/>
            <a:ext cx="4249875" cy="4254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B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518850" y="1200150"/>
            <a:ext cx="8115900" cy="2743200"/>
          </a:xfrm>
          <a:prstGeom prst="roundRect">
            <a:avLst>
              <a:gd fmla="val 1107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518850" y="412000"/>
            <a:ext cx="78978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Что такое стратегия?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654625" y="1503150"/>
            <a:ext cx="77349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Стратегия — это </a:t>
            </a:r>
            <a:r>
              <a:rPr b="1" lang="ru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обоснованная теория</a:t>
            </a:r>
            <a:r>
              <a:rPr lang="ru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о том, как наши действия изменят поведение людей, групп или организаций.</a:t>
            </a:r>
            <a:endParaRPr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Важно:</a:t>
            </a:r>
            <a:r>
              <a:rPr lang="ru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стратегия отвечает не только на вопрос «Ч</a:t>
            </a:r>
            <a:r>
              <a:rPr lang="ru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то делать?», но и на вопрос </a:t>
            </a:r>
            <a:r>
              <a:rPr b="1" lang="ru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"ПОЧЕМУ люди начнут действовать так, как нам нужно?"</a:t>
            </a:r>
            <a:r>
              <a:rPr b="1" lang="ru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.</a:t>
            </a:r>
            <a:endParaRPr b="1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Без стратегии активизм превращается в хаотичный набор действий.</a:t>
            </a:r>
            <a:endParaRPr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182A34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pic>
        <p:nvPicPr>
          <p:cNvPr id="96" name="Google Shape;96;p17" title="Group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25" y="4290175"/>
            <a:ext cx="1348525" cy="3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B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547000" y="380400"/>
            <a:ext cx="5878200" cy="8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Какие инструменты помогут?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69800" y="1166400"/>
            <a:ext cx="5497200" cy="28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182A34"/>
              </a:buClr>
              <a:buSzPts val="1900"/>
              <a:buFont typeface="Exo 2"/>
              <a:buChar char="●"/>
            </a:pPr>
            <a:r>
              <a:rPr b="1"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Опишите ситуацию:</a:t>
            </a:r>
            <a:r>
              <a:rPr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 используйте </a:t>
            </a:r>
            <a:r>
              <a:rPr lang="ru" sz="1900" u="sng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шаблон анализа акторо</a:t>
            </a:r>
            <a:r>
              <a:rPr lang="ru" sz="1900" u="sng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</a:t>
            </a:r>
            <a:r>
              <a:rPr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.</a:t>
            </a:r>
            <a:endParaRPr sz="1900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82A34"/>
              </a:buClr>
              <a:buSzPts val="1900"/>
              <a:buFont typeface="Exo 2"/>
              <a:buChar char="●"/>
            </a:pPr>
            <a:r>
              <a:rPr b="1"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Определите ключевых акторов:</a:t>
            </a:r>
            <a:r>
              <a:rPr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ru" sz="1900" u="sng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Power Map</a:t>
            </a:r>
            <a:r>
              <a:rPr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 покажет, кто влияет.</a:t>
            </a:r>
            <a:endParaRPr sz="1900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82A34"/>
              </a:buClr>
              <a:buSzPts val="1900"/>
              <a:buFont typeface="Exo 2"/>
              <a:buChar char="●"/>
            </a:pPr>
            <a:r>
              <a:rPr b="1"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Сформулируйте проблему:</a:t>
            </a:r>
            <a:r>
              <a:rPr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ru" sz="1900" u="sng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шаблон для уточнения проблемы и определения целей кампании</a:t>
            </a:r>
            <a:r>
              <a:rPr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.</a:t>
            </a:r>
            <a:endParaRPr sz="1900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82A34"/>
              </a:buClr>
              <a:buSzPts val="1900"/>
              <a:buFont typeface="Exo 2"/>
              <a:buChar char="●"/>
            </a:pPr>
            <a:r>
              <a:rPr b="1"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Выберите стратегию:</a:t>
            </a:r>
            <a:r>
              <a:rPr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 решите, через какие механизмы менять ситуацию. Используйте </a:t>
            </a:r>
            <a:r>
              <a:rPr lang="ru" sz="1900" u="sng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этот шаблон</a:t>
            </a:r>
            <a:r>
              <a:rPr lang="ru" sz="1900">
                <a:solidFill>
                  <a:srgbClr val="182A34"/>
                </a:solidFill>
                <a:latin typeface="Exo 2"/>
                <a:ea typeface="Exo 2"/>
                <a:cs typeface="Exo 2"/>
                <a:sym typeface="Exo 2"/>
              </a:rPr>
              <a:t>.</a:t>
            </a:r>
            <a:endParaRPr sz="1900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103" name="Google Shape;103;p18" title="IMG_2109.PNG"/>
          <p:cNvPicPr preferRelativeResize="0"/>
          <p:nvPr/>
        </p:nvPicPr>
        <p:blipFill rotWithShape="1">
          <a:blip r:embed="rId8">
            <a:alphaModFix/>
          </a:blip>
          <a:srcRect b="0" l="14822" r="14829" t="0"/>
          <a:stretch/>
        </p:blipFill>
        <p:spPr>
          <a:xfrm>
            <a:off x="6170413" y="1371600"/>
            <a:ext cx="3428400" cy="2400300"/>
          </a:xfrm>
          <a:prstGeom prst="roundRect">
            <a:avLst>
              <a:gd fmla="val 8898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EFB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452450" y="3386600"/>
            <a:ext cx="8093100" cy="957300"/>
          </a:xfrm>
          <a:prstGeom prst="roundRect">
            <a:avLst>
              <a:gd fmla="val 10212" name="adj"/>
            </a:avLst>
          </a:prstGeom>
          <a:solidFill>
            <a:srgbClr val="00B1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3.  </a:t>
            </a:r>
            <a:r>
              <a:rPr lang="ru" sz="24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Повышение эффективности кампании</a:t>
            </a:r>
            <a:endParaRPr b="1" sz="2400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441800" y="2259588"/>
            <a:ext cx="8114400" cy="957300"/>
          </a:xfrm>
          <a:prstGeom prst="roundRect">
            <a:avLst>
              <a:gd fmla="val 10212" name="adj"/>
            </a:avLst>
          </a:prstGeom>
          <a:solidFill>
            <a:srgbClr val="FEAF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2.</a:t>
            </a:r>
            <a:r>
              <a:rPr lang="ru" sz="2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  </a:t>
            </a:r>
            <a:r>
              <a:rPr lang="ru" sz="24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Выбор оптимального пути изменений </a:t>
            </a:r>
            <a:endParaRPr sz="2300">
              <a:solidFill>
                <a:srgbClr val="182A34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452450" y="1132600"/>
            <a:ext cx="8093100" cy="957300"/>
          </a:xfrm>
          <a:prstGeom prst="roundRect">
            <a:avLst>
              <a:gd fmla="val 10212" name="adj"/>
            </a:avLst>
          </a:prstGeom>
          <a:solidFill>
            <a:srgbClr val="007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1.   </a:t>
            </a:r>
            <a:r>
              <a:rPr lang="ru" sz="24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Чёткое понимание ситуации</a:t>
            </a:r>
            <a:endParaRPr b="1" sz="2400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441800" y="245300"/>
            <a:ext cx="75438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Что даёт такой подход?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t/>
            </a:r>
            <a:endParaRPr sz="17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182A34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